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73" r:id="rId7"/>
    <p:sldId id="274" r:id="rId8"/>
    <p:sldId id="263" r:id="rId9"/>
    <p:sldId id="276" r:id="rId10"/>
    <p:sldId id="277" r:id="rId11"/>
    <p:sldId id="278" r:id="rId12"/>
    <p:sldId id="279" r:id="rId13"/>
    <p:sldId id="280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60" autoAdjust="0"/>
  </p:normalViewPr>
  <p:slideViewPr>
    <p:cSldViewPr>
      <p:cViewPr varScale="1">
        <p:scale>
          <a:sx n="150" d="100"/>
          <a:sy n="150" d="100"/>
        </p:scale>
        <p:origin x="463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D3159-2867-46FF-A81C-FDAC94DE8E16}" type="datetimeFigureOut">
              <a:rPr lang="pl-PL" smtClean="0"/>
              <a:t>11.01.2023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2034D-E59C-4EF7-8694-13FBF7DC7EB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459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5711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59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002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555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263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8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9692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229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3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3436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0757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2034D-E59C-4EF7-8694-13FBF7DC7EB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1535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1C8BBE-0921-4AB8-9442-EDCF0D8AAF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61AAF1-86A2-475C-A00D-87A3267CA3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78F282-A4A7-4E23-B41D-7F6A5C6229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25E0C-5BC4-4AA0-BB20-D03C67EF81A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00866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B0056A-5864-433F-BC6A-46C3E5E75E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ECFB09-EDA1-4248-ADDC-45DAADF644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449E2B-9C8B-4DA4-9C1E-40851593ED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3F36-F500-4BA3-AB75-4BD2A017133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74233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9803A7-89D9-46C2-9682-A66E132AA9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50B992-2B36-469E-821C-A6D298D6AA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F0F018-A99E-47CC-BC76-6A0EB74A93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DE91AC-C305-4BA2-BB24-578549D089D1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7445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D62BD0-BEFB-4632-8722-DDFC3019A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0E9CAB8-5EDE-4328-A107-964512F08A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8183F8-4241-48D8-9AC3-771EA591CB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7C040-53C7-4906-AA24-9A28029555A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60115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CA8A95-AAC4-4EA0-BF6E-786165445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89F632-DC1A-40D5-AADA-CA33053618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67F2D0-8696-49E1-84F5-A12B1EE767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47055-0A7C-428C-AC9A-7A6D3908E80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61407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DB46A-4C03-4C51-A945-2AA5DD2180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BB3E5-3F30-43C2-882F-4E362A4B12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D5250-833A-4B93-8F55-7DC9338AA5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769DB-9332-4DC9-8ECD-46DCFE2C718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66225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61B5A0A-EF74-4F89-865A-6D5C5C36CA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FA02CF-3EC2-4563-933B-42B5EBF7FA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FC6B6F8-3B8B-4B82-BA49-0144342C57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D2E82-A94C-4013-B92B-B6DECA06FEC3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21597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B2F760A-F986-49E7-80D0-AC7786AAE9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DB5C0E-0C72-48FB-AC1D-0CFA390C53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03CB5F-6EC9-4EC2-95EA-7953E2B81E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EE204-40F4-44C0-ADB3-60FE6E40A4F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07948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44A0259-50BA-4552-B1A2-3CAFED8FF3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67FCE4-221F-43FC-AEE5-6BB1CC7597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3D89BA1-6807-444E-BF68-675B16A6A1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6FF3A-6698-4A99-9919-E360FD0669B1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1818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B4317-5894-47EB-9473-7309183036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2B92AF-D4EF-450E-B636-6B7FC3C85D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87BEA-4D66-4482-82A8-80FCBFEB9A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F0FD0-0E97-4A6B-8EC8-7877C16AD819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8741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E2475-15BF-40BB-A392-D903913F60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496C9-6127-475E-A8BD-8E6CB723A4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0C14C-352A-4289-BB0C-83F6D5BEA8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1C033-B6BA-4CEF-AC75-12062CCFA96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704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6680B2D-76D1-448A-ACC7-A7A4ACD27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/>
              <a:t>Kliknij, aby edytować styl wzorca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A311A8-225F-4192-847F-151D8950D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/>
              <a:t>Kliknij, aby edytować style wzorca tekstu</a:t>
            </a:r>
          </a:p>
          <a:p>
            <a:pPr lvl="1"/>
            <a:r>
              <a:rPr lang="en-US" altLang="pl-PL"/>
              <a:t>Drugi poziom</a:t>
            </a:r>
          </a:p>
          <a:p>
            <a:pPr lvl="2"/>
            <a:r>
              <a:rPr lang="en-US" altLang="pl-PL"/>
              <a:t>Trzeci poziom</a:t>
            </a:r>
          </a:p>
          <a:p>
            <a:pPr lvl="3"/>
            <a:r>
              <a:rPr lang="en-US" altLang="pl-PL"/>
              <a:t>Czwarty poziom</a:t>
            </a:r>
          </a:p>
          <a:p>
            <a:pPr lvl="4"/>
            <a:r>
              <a:rPr lang="en-US" altLang="pl-PL"/>
              <a:t>Piąty poziom</a:t>
            </a:r>
          </a:p>
        </p:txBody>
      </p:sp>
      <p:sp>
        <p:nvSpPr>
          <p:cNvPr id="117764" name="Rectangle 4">
            <a:extLst>
              <a:ext uri="{FF2B5EF4-FFF2-40B4-BE49-F238E27FC236}">
                <a16:creationId xmlns:a16="http://schemas.microsoft.com/office/drawing/2014/main" id="{2A044787-EED6-40AB-AEEF-CC01D154EAF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093887D9-B07A-41C1-8AC6-CF1E7BBE212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pl-PL"/>
          </a:p>
        </p:txBody>
      </p:sp>
      <p:sp>
        <p:nvSpPr>
          <p:cNvPr id="117766" name="Rectangle 6">
            <a:extLst>
              <a:ext uri="{FF2B5EF4-FFF2-40B4-BE49-F238E27FC236}">
                <a16:creationId xmlns:a16="http://schemas.microsoft.com/office/drawing/2014/main" id="{746BA885-8C9C-4B2E-A8DF-DB2EB9F4596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73F7812-E821-48FD-B01C-DA69C1738B5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175A8572-74EB-786C-C73E-E73F550C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1"/>
            <a:ext cx="7215335" cy="1446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Funkcja kosztu: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BCEWithLogitsLoss</a:t>
            </a:r>
            <a:endParaRPr lang="pl-PL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(Cross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Entropy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Loss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 we wnętrzu funkcji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sigmoidalnej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  <a:defRPr/>
            </a:pPr>
            <a:endParaRPr lang="pl-PL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Optymalizator: Adam</a:t>
            </a:r>
          </a:p>
        </p:txBody>
      </p:sp>
    </p:spTree>
    <p:extLst>
      <p:ext uri="{BB962C8B-B14F-4D97-AF65-F5344CB8AC3E}">
        <p14:creationId xmlns:p14="http://schemas.microsoft.com/office/powerpoint/2010/main" val="180750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138E2AEF-FB1D-4A7A-8089-D8AC8102A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5A6DAA0-D438-F06D-27F0-FBC2385E3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8382000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b="1" dirty="0">
                <a:solidFill>
                  <a:srgbClr val="003399"/>
                </a:solidFill>
                <a:latin typeface="Tahoma" panose="020B0604030504040204" pitchFamily="34" charset="0"/>
              </a:rPr>
              <a:t>Wyniki</a:t>
            </a:r>
            <a:endParaRPr lang="en-US" altLang="pl-PL" b="1" dirty="0">
              <a:solidFill>
                <a:srgbClr val="003399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06F7B-176F-D2B5-8E41-FFBD4A15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2" y="1817132"/>
            <a:ext cx="54387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9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138E2AEF-FB1D-4A7A-8089-D8AC8102A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002268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5A6DAA0-D438-F06D-27F0-FBC2385E3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23" y="1002268"/>
            <a:ext cx="8382000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b="1" dirty="0">
                <a:solidFill>
                  <a:srgbClr val="003399"/>
                </a:solidFill>
                <a:latin typeface="Tahoma" panose="020B0604030504040204" pitchFamily="34" charset="0"/>
              </a:rPr>
              <a:t>Wyniki</a:t>
            </a:r>
            <a:endParaRPr lang="en-US" altLang="pl-PL" b="1" dirty="0">
              <a:solidFill>
                <a:srgbClr val="003399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ECCA9D-581F-5CE0-91B9-7F39A2CC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446" y="1371600"/>
            <a:ext cx="6142148" cy="1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60CB24-B2EB-BB4C-D29F-BD8FA4D3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49" y="3079885"/>
            <a:ext cx="6142148" cy="1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A570A59-48D8-5920-1DA3-7F3C6BC89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461" y="4725144"/>
            <a:ext cx="6142148" cy="1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0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138E2AEF-FB1D-4A7A-8089-D8AC8102A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002268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5A6DAA0-D438-F06D-27F0-FBC2385E3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23" y="1002268"/>
            <a:ext cx="8382000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b="1" dirty="0">
                <a:solidFill>
                  <a:srgbClr val="003399"/>
                </a:solidFill>
                <a:latin typeface="Tahoma" panose="020B0604030504040204" pitchFamily="34" charset="0"/>
              </a:rPr>
              <a:t>Wyniki</a:t>
            </a:r>
            <a:endParaRPr lang="en-US" altLang="pl-PL" b="1" dirty="0">
              <a:solidFill>
                <a:srgbClr val="003399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Obraz 5" descr="Obraz zawierający kilka, tkanina&#10;&#10;Opis wygenerowany automatycznie">
            <a:extLst>
              <a:ext uri="{FF2B5EF4-FFF2-40B4-BE49-F238E27FC236}">
                <a16:creationId xmlns:a16="http://schemas.microsoft.com/office/drawing/2014/main" id="{B2651EDD-2D51-9AB2-0EA7-AE9644395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459468"/>
            <a:ext cx="6696744" cy="50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5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:a16="http://schemas.microsoft.com/office/drawing/2014/main" id="{5A2AA11A-2EAF-4DFF-9DFF-8F181C063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14600"/>
            <a:ext cx="74676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pl-PL" sz="1800"/>
          </a:p>
        </p:txBody>
      </p:sp>
      <p:sp>
        <p:nvSpPr>
          <p:cNvPr id="2051" name="Text Box 5">
            <a:extLst>
              <a:ext uri="{FF2B5EF4-FFF2-40B4-BE49-F238E27FC236}">
                <a16:creationId xmlns:a16="http://schemas.microsoft.com/office/drawing/2014/main" id="{D15DD6D6-D385-4F7F-9EF4-B6FDAB46D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124200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2052" name="Text Box 6">
            <a:extLst>
              <a:ext uri="{FF2B5EF4-FFF2-40B4-BE49-F238E27FC236}">
                <a16:creationId xmlns:a16="http://schemas.microsoft.com/office/drawing/2014/main" id="{486F017E-04FB-42B3-ADD7-BB22165C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16275"/>
            <a:ext cx="74676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2200" b="1" dirty="0">
                <a:solidFill>
                  <a:schemeClr val="bg1"/>
                </a:solidFill>
                <a:latin typeface="Tahoma" panose="020B0604030504040204" pitchFamily="34" charset="0"/>
              </a:rPr>
              <a:t>Segmentacja komórek na zdjęciach mikroskopowych w świetle przechodzącym</a:t>
            </a:r>
            <a:endParaRPr lang="pl-PL" altLang="pl-PL" sz="2200" b="1" dirty="0">
              <a:solidFill>
                <a:schemeClr val="bg1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53" name="Text Box 7">
            <a:extLst>
              <a:ext uri="{FF2B5EF4-FFF2-40B4-BE49-F238E27FC236}">
                <a16:creationId xmlns:a16="http://schemas.microsoft.com/office/drawing/2014/main" id="{0CB325BA-4828-42E4-AC1F-809739AEF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4676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dirty="0">
                <a:solidFill>
                  <a:schemeClr val="bg1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Kraków, 11.01.2023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dirty="0">
                <a:solidFill>
                  <a:schemeClr val="bg1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Dominik Robak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l-PL" altLang="pl-PL" sz="1800" dirty="0">
                <a:solidFill>
                  <a:schemeClr val="bg1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Wydzi</a:t>
            </a:r>
            <a:r>
              <a:rPr lang="pl-PL" altLang="pl-PL" sz="1800" dirty="0">
                <a:solidFill>
                  <a:schemeClr val="bg1"/>
                </a:solidFill>
                <a:latin typeface="Tahoma" panose="020B0604030504040204" pitchFamily="34" charset="0"/>
              </a:rPr>
              <a:t>ał Biochemii, Biofizyki i Biotechnologii, UJ</a:t>
            </a:r>
            <a:endParaRPr lang="pl-PL" altLang="pl-PL" sz="1800" dirty="0">
              <a:solidFill>
                <a:schemeClr val="bg1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A7F151C3-CE37-4271-95A2-E764B6236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pic>
        <p:nvPicPr>
          <p:cNvPr id="4" name="Stack1">
            <a:hlinkClick r:id="" action="ppaction://media"/>
            <a:extLst>
              <a:ext uri="{FF2B5EF4-FFF2-40B4-BE49-F238E27FC236}">
                <a16:creationId xmlns:a16="http://schemas.microsoft.com/office/drawing/2014/main" id="{4E663D1C-E4F5-4E5B-B80B-2B7A3F300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0893" y="1484784"/>
            <a:ext cx="6402214" cy="481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E4376B35-96F2-45A5-94D5-F7AD6D26D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3075" name="Text Box 5">
            <a:extLst>
              <a:ext uri="{FF2B5EF4-FFF2-40B4-BE49-F238E27FC236}">
                <a16:creationId xmlns:a16="http://schemas.microsoft.com/office/drawing/2014/main" id="{801622CD-B6C4-460A-804F-EEF7E0826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8079432" cy="98488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b="1" dirty="0">
                <a:solidFill>
                  <a:srgbClr val="003399"/>
                </a:solidFill>
                <a:latin typeface="Tahoma" panose="020B0604030504040204" pitchFamily="34" charset="0"/>
              </a:rPr>
              <a:t>Cel pracy</a:t>
            </a:r>
            <a:endParaRPr lang="en-US" altLang="pl-PL" sz="1600" b="1" dirty="0">
              <a:solidFill>
                <a:schemeClr val="accent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Clr>
                <a:srgbClr val="003399"/>
              </a:buClr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Przewidzenie binarnych masek komórek na podstawie surowego zdjęcia mikroskopowego</a:t>
            </a:r>
          </a:p>
        </p:txBody>
      </p:sp>
      <p:pic>
        <p:nvPicPr>
          <p:cNvPr id="3" name="Obraz 2" descr="Obraz zawierający tekst, przyroda, deszcz&#10;&#10;Opis wygenerowany automatycznie">
            <a:extLst>
              <a:ext uri="{FF2B5EF4-FFF2-40B4-BE49-F238E27FC236}">
                <a16:creationId xmlns:a16="http://schemas.microsoft.com/office/drawing/2014/main" id="{F41E6648-9302-937C-E895-B63FCEC7B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81610"/>
            <a:ext cx="3793464" cy="2852936"/>
          </a:xfrm>
          <a:prstGeom prst="rect">
            <a:avLst/>
          </a:prstGeom>
        </p:spPr>
      </p:pic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DDE18D25-4E9B-0B38-0482-AFCBB2262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36" y="2681610"/>
            <a:ext cx="3793464" cy="2852936"/>
          </a:xfrm>
          <a:prstGeom prst="rect">
            <a:avLst/>
          </a:prstGeom>
        </p:spPr>
      </p:pic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31581805-C405-CAC5-7BA2-A6A2D9D33011}"/>
              </a:ext>
            </a:extLst>
          </p:cNvPr>
          <p:cNvCxnSpPr/>
          <p:nvPr/>
        </p:nvCxnSpPr>
        <p:spPr>
          <a:xfrm>
            <a:off x="4283968" y="4108078"/>
            <a:ext cx="504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AB08FF03-A829-4E5B-9FFC-DE24A8727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4EF08610-7CC4-48E9-A3CC-15D35060C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8382000" cy="344709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b="1" dirty="0">
                <a:solidFill>
                  <a:srgbClr val="003399"/>
                </a:solidFill>
                <a:latin typeface="Tahoma" panose="020B0604030504040204" pitchFamily="34" charset="0"/>
              </a:rPr>
              <a:t>Metody</a:t>
            </a:r>
            <a:endParaRPr lang="en-US" altLang="pl-PL" b="1" dirty="0">
              <a:solidFill>
                <a:srgbClr val="003399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  <a:p>
            <a:pPr marL="342900" indent="-342900" eaLnBrk="1" hangingPunct="1">
              <a:spcBef>
                <a:spcPct val="50000"/>
              </a:spcBef>
              <a:buAutoNum type="arabicPeriod"/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Przygotowanie danych: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Dane pochodzą z eksperymentu mającego na celu wskazać wpływ wykorzystania wieloczynnikowej terapii z wykorzystaniem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nanozłota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 na komórki nowotworowe. Do analizy wybrałem zdjęcia linii komórkowej mysiego raka trzustki PAN_02 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Przygotowanie wzorcowych masek zacząłem za pomocą algorytmu napisanego przy pomocy oprogramowania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ImageJ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. Następnie najdłuższym etapem było ręczne poprawianie/odrzucanie zdjęć złej jakości.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Z racji na wysoką rozdzielczość surowych zdjęć (1935 x 1456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pixeli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), następnie je podzieliłem na 16 części (484x364 </a:t>
            </a:r>
            <a:r>
              <a:rPr lang="pl-PL" altLang="pl-PL" sz="1600" dirty="0" err="1">
                <a:solidFill>
                  <a:srgbClr val="4D4D4D"/>
                </a:solidFill>
                <a:latin typeface="Tahoma" panose="020B0604030504040204" pitchFamily="34" charset="0"/>
              </a:rPr>
              <a:t>pixeli</a:t>
            </a: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AB08FF03-A829-4E5B-9FFC-DE24A8727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4EF08610-7CC4-48E9-A3CC-15D35060C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1447801"/>
            <a:ext cx="5775176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Przygotowanie danych cd.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Zbiór danych został (12 960 zdjęć) został podzielony na zbiór treningowy i testowy w stosunku 85% do 15 %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Wprowadzenie danych do sieci: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Do sieci zostały wprowadzone 3 kanały:</a:t>
            </a:r>
          </a:p>
          <a:p>
            <a:pPr marL="285750" indent="-285750" eaLnBrk="1" hangingPunct="1">
              <a:spcBef>
                <a:spcPct val="50000"/>
              </a:spcBef>
              <a:buFontTx/>
              <a:buChar char="-"/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Surowe zdjęcie (8-bit)</a:t>
            </a:r>
          </a:p>
          <a:p>
            <a:pPr marL="285750" indent="-285750" eaLnBrk="1" hangingPunct="1">
              <a:spcBef>
                <a:spcPct val="50000"/>
              </a:spcBef>
              <a:buFontTx/>
              <a:buChar char="-"/>
              <a:defRPr/>
            </a:pPr>
            <a:endParaRPr lang="pl-PL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  <a:p>
            <a:pPr marL="285750" indent="-285750" eaLnBrk="1" hangingPunct="1">
              <a:spcBef>
                <a:spcPct val="50000"/>
              </a:spcBef>
              <a:buFontTx/>
              <a:buChar char="-"/>
              <a:defRPr/>
            </a:pPr>
            <a:endParaRPr lang="pl-PL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pl-PL" altLang="pl-PL" sz="1600" dirty="0">
              <a:solidFill>
                <a:srgbClr val="4D4D4D"/>
              </a:solidFill>
              <a:latin typeface="Tahoma" panose="020B0604030504040204" pitchFamily="34" charset="0"/>
            </a:endParaRPr>
          </a:p>
          <a:p>
            <a:pPr marL="285750" indent="-285750" eaLnBrk="1" hangingPunct="1">
              <a:spcBef>
                <a:spcPct val="50000"/>
              </a:spcBef>
              <a:buFontTx/>
              <a:buChar char="-"/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Surowe zdjęcie poddane operacjom wzmacniającym kontrast wzdłuż krawędzi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CF78C0-785F-3770-DD5F-F245CC2D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132856"/>
            <a:ext cx="2952328" cy="22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944D2D-7733-914B-12B9-4497B961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69" y="4424377"/>
            <a:ext cx="2952328" cy="22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7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AB08FF03-A829-4E5B-9FFC-DE24A8727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4EF08610-7CC4-48E9-A3CC-15D35060C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1447801"/>
            <a:ext cx="577517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- Wariancja surowego zdjęcia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78449C-F1E4-2283-1298-F1F1A6A2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052736"/>
            <a:ext cx="3675882" cy="280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73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138E2AEF-FB1D-4A7A-8089-D8AC8102A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sp>
        <p:nvSpPr>
          <p:cNvPr id="3075" name="Text Box 5">
            <a:extLst>
              <a:ext uri="{FF2B5EF4-FFF2-40B4-BE49-F238E27FC236}">
                <a16:creationId xmlns:a16="http://schemas.microsoft.com/office/drawing/2014/main" id="{B0122C09-D706-4939-BE3A-E0634E169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47800"/>
            <a:ext cx="8382000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l-PL" altLang="pl-PL" b="1" dirty="0">
                <a:solidFill>
                  <a:srgbClr val="003399"/>
                </a:solidFill>
                <a:latin typeface="Tahoma" panose="020B0604030504040204" pitchFamily="34" charset="0"/>
              </a:rPr>
              <a:t>2. Architektura sieci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altLang="pl-PL" sz="1600" b="1" dirty="0">
              <a:solidFill>
                <a:schemeClr val="accent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Clr>
                <a:srgbClr val="003399"/>
              </a:buClr>
              <a:defRPr/>
            </a:pPr>
            <a:r>
              <a:rPr lang="pl-PL" altLang="pl-PL" sz="1600" dirty="0">
                <a:solidFill>
                  <a:srgbClr val="4D4D4D"/>
                </a:solidFill>
                <a:latin typeface="Tahoma" panose="020B0604030504040204" pitchFamily="34" charset="0"/>
              </a:rPr>
              <a:t>1. U-Net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539F1F-A0CF-800F-A116-0CF88131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2631996"/>
            <a:ext cx="67722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EC4BE1F7-DA20-C37E-DF4C-ECE5601C5C07}"/>
              </a:ext>
            </a:extLst>
          </p:cNvPr>
          <p:cNvSpPr txBox="1"/>
          <p:nvPr/>
        </p:nvSpPr>
        <p:spPr>
          <a:xfrm>
            <a:off x="4860032" y="6237312"/>
            <a:ext cx="41044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/>
              <a:t>By </a:t>
            </a:r>
            <a:r>
              <a:rPr lang="pl-PL" sz="1100" dirty="0" err="1"/>
              <a:t>Mehrdad</a:t>
            </a:r>
            <a:r>
              <a:rPr lang="pl-PL" sz="1100" dirty="0"/>
              <a:t> </a:t>
            </a:r>
            <a:r>
              <a:rPr lang="pl-PL" sz="1100" dirty="0" err="1"/>
              <a:t>Yazdani</a:t>
            </a:r>
            <a:r>
              <a:rPr lang="pl-PL" sz="1100" dirty="0"/>
              <a:t> - </a:t>
            </a:r>
            <a:r>
              <a:rPr lang="pl-PL" sz="1100" dirty="0" err="1"/>
              <a:t>Own</a:t>
            </a:r>
            <a:r>
              <a:rPr lang="pl-PL" sz="1100" dirty="0"/>
              <a:t> </a:t>
            </a:r>
            <a:r>
              <a:rPr lang="pl-PL" sz="1100" dirty="0" err="1"/>
              <a:t>work</a:t>
            </a:r>
            <a:r>
              <a:rPr lang="pl-PL" sz="1100" dirty="0"/>
              <a:t>, CC BY-SA 4.0, https://commons.wikimedia.org/w/index.php?curid=81055729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138E2AEF-FB1D-4A7A-8089-D8AC8102A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pl-PL" altLang="pl-PL" sz="2400">
              <a:latin typeface="Times New Roman" panose="02020603050405020304" pitchFamily="18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BE79FF3-F7D9-0B2A-7E4A-1ACEA25E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68760"/>
            <a:ext cx="2641641" cy="388843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4A67BC3-3BBA-25EA-DC08-DE739ED67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401396"/>
            <a:ext cx="2385901" cy="342188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3D01ACFF-C773-3574-7D45-9E4362539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447" y="1582323"/>
            <a:ext cx="2381887" cy="31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29407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236</Words>
  <Application>Microsoft Office PowerPoint</Application>
  <PresentationFormat>Pokaz na ekranie (4:3)</PresentationFormat>
  <Paragraphs>45</Paragraphs>
  <Slides>13</Slides>
  <Notes>12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Tahoma</vt:lpstr>
      <vt:lpstr>Times New Roman</vt:lpstr>
      <vt:lpstr>Projekt domyślny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UniwersytetJagiellonski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Łukasz Stadnicki</dc:creator>
  <cp:lastModifiedBy>Dominik Robak</cp:lastModifiedBy>
  <cp:revision>33</cp:revision>
  <cp:lastPrinted>1601-01-01T00:00:00Z</cp:lastPrinted>
  <dcterms:created xsi:type="dcterms:W3CDTF">2010-03-26T12:43:07Z</dcterms:created>
  <dcterms:modified xsi:type="dcterms:W3CDTF">2023-01-11T11:21:07Z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9</vt:i4>
  </property>
</Properties>
</file>